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978" autoAdjust="0"/>
    <p:restoredTop sz="94660"/>
  </p:normalViewPr>
  <p:slideViewPr>
    <p:cSldViewPr snapToGrid="0">
      <p:cViewPr>
        <p:scale>
          <a:sx n="100" d="100"/>
          <a:sy n="100" d="100"/>
        </p:scale>
        <p:origin x="1382" y="7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DA4B28-F471-4FFC-B0FE-AA8A115A2C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FD28D89-289E-43A0-AEB9-EE351C7FFD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0C80029-053E-4247-ACCD-AAFA1E324C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8509B-D9BD-4FFC-AC1E-122671E89850}" type="datetimeFigureOut">
              <a:rPr lang="zh-CN" altLang="en-US" smtClean="0"/>
              <a:t>2024/3/30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49DB15E-4843-4463-B348-F8C0E0907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5FE4660-ECF4-4AD6-938D-3667DB07E4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EF755-6209-4584-BBEC-9824DFB3DB4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14417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5DC4A6-29AB-44EE-8D5E-4CB565652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487FEB2-FFA4-4225-867B-8B39639D9D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EEA5FD5-3CF3-4990-B178-86A098EA87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8509B-D9BD-4FFC-AC1E-122671E89850}" type="datetimeFigureOut">
              <a:rPr lang="zh-CN" altLang="en-US" smtClean="0"/>
              <a:t>2024/3/30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D878044-851D-423B-9BA9-2F457F388B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DE1A496-3676-4538-B3FD-6A5B7BF7DB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EF755-6209-4584-BBEC-9824DFB3DB4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72592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8D47C339-4604-4C47-B607-A198C71978F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2E45415-18D8-447E-BD8D-F351967AD6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52DC20D-12EE-47CE-9530-A1812BB535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8509B-D9BD-4FFC-AC1E-122671E89850}" type="datetimeFigureOut">
              <a:rPr lang="zh-CN" altLang="en-US" smtClean="0"/>
              <a:t>2024/3/30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A9BCD5E-3037-4B41-9EE6-C000508B1C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DDD647C-0B74-4241-8DC9-3CC998D259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EF755-6209-4584-BBEC-9824DFB3DB4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53572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8949868-3C4F-4602-96EE-A65131112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7EDD674-4F87-4B59-A512-96EFD09DB6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DC71079-0E36-42A0-B8FF-3E44428BD4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8509B-D9BD-4FFC-AC1E-122671E89850}" type="datetimeFigureOut">
              <a:rPr lang="zh-CN" altLang="en-US" smtClean="0"/>
              <a:t>2024/3/30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6E9799B-2825-4172-94F2-700DBF9E5B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F8AD6BE-827F-46E7-BCC1-4859BE942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EF755-6209-4584-BBEC-9824DFB3DB4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7379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BFBED8-5DB6-437E-A56B-ABFA096E4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7DD08A3-58F0-4DAF-B777-096CF46573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25D2A76-C0E1-4697-9D70-F725088A9B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8509B-D9BD-4FFC-AC1E-122671E89850}" type="datetimeFigureOut">
              <a:rPr lang="zh-CN" altLang="en-US" smtClean="0"/>
              <a:t>2024/3/30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93CEDC3-1771-49E9-A879-D20409424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FEEC3E0-0E7F-4C19-A471-3009A27620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EF755-6209-4584-BBEC-9824DFB3DB4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51294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7A67FA-872A-48C1-8246-BE44819892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12E9511-8EAE-4B0E-B108-BE3630C2EF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F2F1561-1715-4CE1-9C41-D5FAB77772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9C050DE-FD14-4F38-9CD2-37CD33E23E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8509B-D9BD-4FFC-AC1E-122671E89850}" type="datetimeFigureOut">
              <a:rPr lang="zh-CN" altLang="en-US" smtClean="0"/>
              <a:t>2024/3/30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718C257-D6FD-4DE5-8C5D-5DE33658D1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A5685EE-FD88-44DE-968B-8B49CFF593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EF755-6209-4584-BBEC-9824DFB3DB4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29524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4C3D2A-E022-4225-8FD3-796350E454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91250E9-F288-4862-B9E0-FF565DBFC8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0176480-E07B-49AD-8EFF-F97E09B349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489C061-F585-4AAB-AC5A-0CA7A4C3F58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7ECC1F5F-65A2-4FE5-A831-1B0444C2CE9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AC5A4FA4-5B2B-4CCC-A0EB-B7ED84A930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8509B-D9BD-4FFC-AC1E-122671E89850}" type="datetimeFigureOut">
              <a:rPr lang="zh-CN" altLang="en-US" smtClean="0"/>
              <a:t>2024/3/30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FB84EFEB-5BEC-4DAB-A445-AFACEAF893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7DE2F309-603A-434A-AC67-FA7001FEC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EF755-6209-4584-BBEC-9824DFB3DB4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49336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4F5514C-9E98-4D5F-97B1-7BF964CB1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73BDA87-D222-4D04-9B56-F01AADB8FC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8509B-D9BD-4FFC-AC1E-122671E89850}" type="datetimeFigureOut">
              <a:rPr lang="zh-CN" altLang="en-US" smtClean="0"/>
              <a:t>2024/3/30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CD9E9E3-4D01-4AE6-9EA7-8BFA51AE76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BA4DBE9-EF1F-420A-A180-D4CA8552DA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EF755-6209-4584-BBEC-9824DFB3DB4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60694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81655E2-5A4C-4CF5-A38C-463A7A198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8509B-D9BD-4FFC-AC1E-122671E89850}" type="datetimeFigureOut">
              <a:rPr lang="zh-CN" altLang="en-US" smtClean="0"/>
              <a:t>2024/3/30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BE6C6F4E-A3B9-4308-BAF1-118C72EEA8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76A5820-FC2A-4CF4-BE43-855C2043A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EF755-6209-4584-BBEC-9824DFB3DB4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9541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F916748-28CA-4CA6-81DF-5065087F4D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636D509-DE98-4A61-A2A1-3C70F42104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1D69CB0-91D2-401E-A492-2D81B946AE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72704E0-8436-4492-ABF8-6709A45912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8509B-D9BD-4FFC-AC1E-122671E89850}" type="datetimeFigureOut">
              <a:rPr lang="zh-CN" altLang="en-US" smtClean="0"/>
              <a:t>2024/3/30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1D8BA21-2FE1-4996-A937-CAAD683207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411CACA-B533-4A70-8F3B-304BD5311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EF755-6209-4584-BBEC-9824DFB3DB4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35815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4540D2-4FB8-4CDC-B668-87E48BE262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B2B783E8-058E-4775-8595-FB6E7A9CE8D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02EBA83-EB40-409F-909A-7B45DCEA82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EE18EA2-A529-4DC2-95E0-815879A10D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8509B-D9BD-4FFC-AC1E-122671E89850}" type="datetimeFigureOut">
              <a:rPr lang="zh-CN" altLang="en-US" smtClean="0"/>
              <a:t>2024/3/30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6A0EFDE-01B8-4CBF-AA6F-84EEF8B787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49003BC-CD5E-43C4-AAFA-C3DC68B1D5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EF755-6209-4584-BBEC-9824DFB3DB4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23530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77BA7C68-B1E9-4EC6-87AE-3F99EC080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E3CE650-220A-4EF3-A1C6-33021E5BDA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B9D8BD8-A997-4B2D-8E30-642235BEF1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78509B-D9BD-4FFC-AC1E-122671E89850}" type="datetimeFigureOut">
              <a:rPr lang="zh-CN" altLang="en-US" smtClean="0"/>
              <a:t>2024/3/30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1511CB8-2AB5-4742-B9EF-F48EA0097D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6C4A307-B2A8-4E6F-B17E-EFA309B98F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FEF755-6209-4584-BBEC-9824DFB3DB4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55837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tsaozy@zju.edu.cn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Pieski" TargetMode="External"/><Relationship Id="rId4" Type="http://schemas.openxmlformats.org/officeDocument/2006/relationships/hyperlink" Target="mailto:tinesharp@outlook.com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CB16D04-1B06-4F3D-8EE2-95BE636B8DC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sz="5400" b="1"/>
              <a:t>Introduction &amp;</a:t>
            </a:r>
            <a:br>
              <a:rPr lang="en-US" altLang="zh-CN" sz="5400" b="1"/>
            </a:br>
            <a:r>
              <a:rPr lang="en-US" altLang="zh-CN" sz="5400" b="1"/>
              <a:t>Passive Components</a:t>
            </a:r>
            <a:endParaRPr lang="zh-CN" altLang="en-US" sz="5400" b="1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D12349C-E812-4C82-8022-9D4CB4F1BA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388071"/>
          </a:xfrm>
        </p:spPr>
        <p:txBody>
          <a:bodyPr>
            <a:normAutofit lnSpcReduction="10000"/>
          </a:bodyPr>
          <a:lstStyle/>
          <a:p>
            <a:r>
              <a:rPr lang="en-US" altLang="zh-CN" b="1">
                <a:solidFill>
                  <a:schemeClr val="accent1"/>
                </a:solidFill>
              </a:rPr>
              <a:t>Intro to DIY Circuit Design</a:t>
            </a:r>
            <a:endParaRPr lang="zh-CN" altLang="en-US" b="1">
              <a:solidFill>
                <a:schemeClr val="accent1"/>
              </a:solidFill>
            </a:endParaRPr>
          </a:p>
        </p:txBody>
      </p:sp>
      <p:sp>
        <p:nvSpPr>
          <p:cNvPr id="4" name="副标题 2">
            <a:extLst>
              <a:ext uri="{FF2B5EF4-FFF2-40B4-BE49-F238E27FC236}">
                <a16:creationId xmlns:a16="http://schemas.microsoft.com/office/drawing/2014/main" id="{7B124CFB-14E4-4E98-B40A-1EA8E7D95012}"/>
              </a:ext>
            </a:extLst>
          </p:cNvPr>
          <p:cNvSpPr txBox="1">
            <a:spLocks/>
          </p:cNvSpPr>
          <p:nvPr/>
        </p:nvSpPr>
        <p:spPr>
          <a:xfrm>
            <a:off x="1524000" y="5556591"/>
            <a:ext cx="9144000" cy="8769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b="1">
                <a:solidFill>
                  <a:schemeClr val="accent1"/>
                </a:solidFill>
              </a:rPr>
              <a:t>Zhiyang Tsao</a:t>
            </a:r>
          </a:p>
          <a:p>
            <a:r>
              <a:rPr lang="en-US" altLang="zh-CN" b="1">
                <a:solidFill>
                  <a:schemeClr val="accent1"/>
                </a:solidFill>
              </a:rPr>
              <a:t>Summer 2024</a:t>
            </a:r>
          </a:p>
        </p:txBody>
      </p:sp>
    </p:spTree>
    <p:extLst>
      <p:ext uri="{BB962C8B-B14F-4D97-AF65-F5344CB8AC3E}">
        <p14:creationId xmlns:p14="http://schemas.microsoft.com/office/powerpoint/2010/main" val="19094009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A1ACD1A3-04A5-4FB3-BEE2-567B02345840}"/>
              </a:ext>
            </a:extLst>
          </p:cNvPr>
          <p:cNvSpPr txBox="1"/>
          <p:nvPr/>
        </p:nvSpPr>
        <p:spPr>
          <a:xfrm>
            <a:off x="623455" y="421575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/>
              <a:t>About me</a:t>
            </a:r>
            <a:endParaRPr lang="zh-CN" altLang="en-US" sz="3200" b="1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C8FDD25-877D-4C66-B0B8-BAEF5ECF4B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4524" y="1466029"/>
            <a:ext cx="2757778" cy="2804277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6E903F0F-8D61-4F31-B684-F015A9CD8AD4}"/>
              </a:ext>
            </a:extLst>
          </p:cNvPr>
          <p:cNvSpPr txBox="1"/>
          <p:nvPr/>
        </p:nvSpPr>
        <p:spPr>
          <a:xfrm>
            <a:off x="5467487" y="1360850"/>
            <a:ext cx="28023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/>
              <a:t>陈 悦开 </a:t>
            </a:r>
            <a:r>
              <a:rPr lang="en-US" altLang="zh-CN" sz="2800" b="1"/>
              <a:t>/ Pieski</a:t>
            </a:r>
            <a:endParaRPr lang="zh-CN" altLang="en-US" sz="2800" b="1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9C40B5C-3197-4AEE-AB92-88A4A6568E1F}"/>
              </a:ext>
            </a:extLst>
          </p:cNvPr>
          <p:cNvSpPr txBox="1"/>
          <p:nvPr/>
        </p:nvSpPr>
        <p:spPr>
          <a:xfrm>
            <a:off x="5467487" y="1884070"/>
            <a:ext cx="64709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/>
              <a:t>Electronic Information Engineering,</a:t>
            </a:r>
          </a:p>
          <a:p>
            <a:r>
              <a:rPr lang="en-US" altLang="zh-CN" sz="2400"/>
              <a:t>College of EE, Zhejiang Univ. </a:t>
            </a:r>
            <a:endParaRPr lang="zh-CN" altLang="en-US" sz="240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FD7EC12-CC36-40B1-B95E-6638CE289EDC}"/>
              </a:ext>
            </a:extLst>
          </p:cNvPr>
          <p:cNvSpPr txBox="1"/>
          <p:nvPr/>
        </p:nvSpPr>
        <p:spPr>
          <a:xfrm>
            <a:off x="5467487" y="2868167"/>
            <a:ext cx="64709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/>
              <a:t>Power Electronics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/>
              <a:t>Nothing else, actually</a:t>
            </a:r>
            <a:endParaRPr lang="zh-CN" altLang="en-US" sz="240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66172D9-3971-46E6-ABAA-15F2204630C6}"/>
              </a:ext>
            </a:extLst>
          </p:cNvPr>
          <p:cNvSpPr txBox="1"/>
          <p:nvPr/>
        </p:nvSpPr>
        <p:spPr>
          <a:xfrm>
            <a:off x="623454" y="4729985"/>
            <a:ext cx="109772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/>
              <a:t>E-mail</a:t>
            </a:r>
            <a:r>
              <a:rPr lang="en-US" altLang="zh-CN" sz="2400"/>
              <a:t>: </a:t>
            </a:r>
            <a:r>
              <a:rPr lang="en-US" altLang="zh-CN" sz="2400">
                <a:hlinkClick r:id="rId3"/>
              </a:rPr>
              <a:t>tsaozy@zju.edu.cn</a:t>
            </a:r>
            <a:r>
              <a:rPr lang="en-US" altLang="zh-CN" sz="2400"/>
              <a:t> / </a:t>
            </a:r>
            <a:r>
              <a:rPr lang="en-US" altLang="zh-CN" sz="2400">
                <a:hlinkClick r:id="rId4"/>
              </a:rPr>
              <a:t>tinesharp@outlook.com</a:t>
            </a:r>
            <a:r>
              <a:rPr lang="en-US" altLang="zh-CN" sz="2400"/>
              <a:t> (after graduation)</a:t>
            </a:r>
          </a:p>
          <a:p>
            <a:r>
              <a:rPr lang="en-US" altLang="zh-CN" sz="2400" b="1"/>
              <a:t>Github</a:t>
            </a:r>
            <a:r>
              <a:rPr lang="en-US" altLang="zh-CN" sz="2400"/>
              <a:t>: </a:t>
            </a:r>
            <a:r>
              <a:rPr lang="en-US" altLang="zh-CN" sz="2400">
                <a:hlinkClick r:id="rId5"/>
              </a:rPr>
              <a:t>https://github.com/Pieski</a:t>
            </a:r>
            <a:endParaRPr lang="en-US" altLang="zh-CN" sz="2400"/>
          </a:p>
          <a:p>
            <a:r>
              <a:rPr lang="en-US" altLang="zh-CN" sz="2400" b="1"/>
              <a:t>Wechat</a:t>
            </a:r>
            <a:r>
              <a:rPr lang="en-US" altLang="zh-CN" sz="2400"/>
              <a:t>: </a:t>
            </a:r>
            <a:r>
              <a:rPr lang="zh-CN" altLang="en-US" sz="2400"/>
              <a:t>“脑子有坑”</a:t>
            </a:r>
            <a:r>
              <a:rPr lang="en-US" altLang="zh-CN" sz="2400"/>
              <a:t>in every xlab wechat group</a:t>
            </a:r>
            <a:endParaRPr lang="en-US" altLang="zh-CN" sz="2400" b="1"/>
          </a:p>
        </p:txBody>
      </p:sp>
    </p:spTree>
    <p:extLst>
      <p:ext uri="{BB962C8B-B14F-4D97-AF65-F5344CB8AC3E}">
        <p14:creationId xmlns:p14="http://schemas.microsoft.com/office/powerpoint/2010/main" val="32818597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A1ACD1A3-04A5-4FB3-BEE2-567B02345840}"/>
              </a:ext>
            </a:extLst>
          </p:cNvPr>
          <p:cNvSpPr txBox="1"/>
          <p:nvPr/>
        </p:nvSpPr>
        <p:spPr>
          <a:xfrm>
            <a:off x="623455" y="421575"/>
            <a:ext cx="42783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/>
              <a:t>About this program</a:t>
            </a:r>
            <a:endParaRPr lang="zh-CN" altLang="en-US" sz="3200" b="1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918160D-06D6-4ECF-AC5A-C0381FAC3416}"/>
              </a:ext>
            </a:extLst>
          </p:cNvPr>
          <p:cNvSpPr txBox="1"/>
          <p:nvPr/>
        </p:nvSpPr>
        <p:spPr>
          <a:xfrm>
            <a:off x="1150620" y="1310640"/>
            <a:ext cx="1030224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/>
              <a:t>A brief introduction to the basic electronic engineering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/>
              <a:t>Multiple DIY-level designs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/>
              <a:t>A tutorial of design and simulation tools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/>
              <a:t>A little bit math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D627021F-58D0-45E0-ABC0-EA27659469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115" y="3056573"/>
            <a:ext cx="1585515" cy="156966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CF9A7C3A-EA8D-4C14-9BB5-B3CD184559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9988" y="3070828"/>
            <a:ext cx="1721353" cy="1541149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06CDF2E5-C0DA-4AA9-9BFA-FF39E01ACA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9928" y="3369579"/>
            <a:ext cx="3380232" cy="943648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D8639AB8-09A8-4185-AAD5-CB2A24ACF2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8747" y="3141710"/>
            <a:ext cx="1399386" cy="1399386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027E7D23-B941-4691-BB7A-768674211B5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757" y="4937321"/>
            <a:ext cx="1374230" cy="1374230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54EA88FA-1473-497D-89D4-9ADB16450C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71526" y="4812447"/>
            <a:ext cx="1330280" cy="1623978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4A76D560-881E-4333-BEFE-CC5E8002518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9928" y="4760691"/>
            <a:ext cx="1727489" cy="1727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1530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7B0DAD2-2942-46FE-A1A6-958C48DC94E1}"/>
              </a:ext>
            </a:extLst>
          </p:cNvPr>
          <p:cNvSpPr txBox="1"/>
          <p:nvPr/>
        </p:nvSpPr>
        <p:spPr>
          <a:xfrm>
            <a:off x="623455" y="421575"/>
            <a:ext cx="60676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/>
              <a:t>On what level do we design?</a:t>
            </a:r>
            <a:endParaRPr lang="zh-CN" altLang="en-US" sz="3200" b="1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8AFFBCE-033B-4309-A0D7-D58389FA34A4}"/>
              </a:ext>
            </a:extLst>
          </p:cNvPr>
          <p:cNvSpPr txBox="1"/>
          <p:nvPr/>
        </p:nvSpPr>
        <p:spPr>
          <a:xfrm>
            <a:off x="892896" y="2046437"/>
            <a:ext cx="29251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>
                <a:solidFill>
                  <a:schemeClr val="bg1">
                    <a:lumMod val="50000"/>
                  </a:schemeClr>
                </a:solidFill>
              </a:rPr>
              <a:t>Embedded System</a:t>
            </a:r>
            <a:endParaRPr lang="zh-CN" altLang="en-US" sz="24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BD71667-DE9B-4E92-8AEA-B046F55233AB}"/>
              </a:ext>
            </a:extLst>
          </p:cNvPr>
          <p:cNvSpPr txBox="1"/>
          <p:nvPr/>
        </p:nvSpPr>
        <p:spPr>
          <a:xfrm>
            <a:off x="1306727" y="1398484"/>
            <a:ext cx="20974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>
                <a:solidFill>
                  <a:schemeClr val="bg1">
                    <a:lumMod val="75000"/>
                  </a:schemeClr>
                </a:solidFill>
              </a:rPr>
              <a:t>“Software”</a:t>
            </a:r>
            <a:endParaRPr lang="zh-CN" altLang="en-US" sz="24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7" name="箭头: 下 16">
            <a:extLst>
              <a:ext uri="{FF2B5EF4-FFF2-40B4-BE49-F238E27FC236}">
                <a16:creationId xmlns:a16="http://schemas.microsoft.com/office/drawing/2014/main" id="{D46C0285-928E-43AE-AF2B-C67C844DB120}"/>
              </a:ext>
            </a:extLst>
          </p:cNvPr>
          <p:cNvSpPr/>
          <p:nvPr/>
        </p:nvSpPr>
        <p:spPr>
          <a:xfrm rot="10800000">
            <a:off x="2058591" y="2508102"/>
            <a:ext cx="593767" cy="722300"/>
          </a:xfrm>
          <a:prstGeom prst="down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箭头: 下 17">
            <a:extLst>
              <a:ext uri="{FF2B5EF4-FFF2-40B4-BE49-F238E27FC236}">
                <a16:creationId xmlns:a16="http://schemas.microsoft.com/office/drawing/2014/main" id="{F81BD81D-9EDC-494C-8E00-79CE0A7819E6}"/>
              </a:ext>
            </a:extLst>
          </p:cNvPr>
          <p:cNvSpPr/>
          <p:nvPr/>
        </p:nvSpPr>
        <p:spPr>
          <a:xfrm>
            <a:off x="2065126" y="4578574"/>
            <a:ext cx="593767" cy="722300"/>
          </a:xfrm>
          <a:prstGeom prst="down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AFB395E9-00D7-4AD6-80A9-9E476A1F0D20}"/>
              </a:ext>
            </a:extLst>
          </p:cNvPr>
          <p:cNvSpPr txBox="1"/>
          <p:nvPr/>
        </p:nvSpPr>
        <p:spPr>
          <a:xfrm>
            <a:off x="2652356" y="2748704"/>
            <a:ext cx="1077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Too soft</a:t>
            </a:r>
            <a:endParaRPr lang="zh-CN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C7F073BE-3D8D-4563-853B-7D591AADCBCF}"/>
              </a:ext>
            </a:extLst>
          </p:cNvPr>
          <p:cNvSpPr txBox="1"/>
          <p:nvPr/>
        </p:nvSpPr>
        <p:spPr>
          <a:xfrm>
            <a:off x="2658893" y="4690940"/>
            <a:ext cx="1159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Too hard</a:t>
            </a:r>
            <a:endParaRPr lang="zh-CN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BC8A65BB-2862-445D-B1CD-516FE6C43591}"/>
              </a:ext>
            </a:extLst>
          </p:cNvPr>
          <p:cNvSpPr/>
          <p:nvPr/>
        </p:nvSpPr>
        <p:spPr>
          <a:xfrm>
            <a:off x="676656" y="3429000"/>
            <a:ext cx="3346704" cy="95097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>
                <a:solidFill>
                  <a:schemeClr val="accent1"/>
                </a:solidFill>
              </a:rPr>
              <a:t>Hardware</a:t>
            </a:r>
            <a:endParaRPr lang="zh-CN" altLang="en-US" sz="3600" b="1">
              <a:solidFill>
                <a:schemeClr val="accent1"/>
              </a:solidFill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CCF1488B-1449-46ED-8C74-3304B5230C40}"/>
              </a:ext>
            </a:extLst>
          </p:cNvPr>
          <p:cNvSpPr txBox="1"/>
          <p:nvPr/>
        </p:nvSpPr>
        <p:spPr>
          <a:xfrm>
            <a:off x="420120" y="5499472"/>
            <a:ext cx="3992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>
                <a:solidFill>
                  <a:schemeClr val="bg1">
                    <a:lumMod val="50000"/>
                  </a:schemeClr>
                </a:solidFill>
              </a:rPr>
              <a:t>Physics, electro-chemistry</a:t>
            </a:r>
            <a:endParaRPr lang="zh-CN" altLang="en-US" sz="24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F7BE20F1-BC1F-455E-89DA-ACD6352F27F9}"/>
              </a:ext>
            </a:extLst>
          </p:cNvPr>
          <p:cNvSpPr txBox="1"/>
          <p:nvPr/>
        </p:nvSpPr>
        <p:spPr>
          <a:xfrm>
            <a:off x="5203792" y="2036667"/>
            <a:ext cx="20784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2400">
                <a:solidFill>
                  <a:schemeClr val="bg1">
                    <a:lumMod val="50000"/>
                  </a:schemeClr>
                </a:solidFill>
              </a:rPr>
              <a:t>System Level</a:t>
            </a:r>
            <a:endParaRPr lang="zh-CN" altLang="en-US" sz="24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1F33AD53-2CA9-43CB-AFB4-25FE2CA4325C}"/>
              </a:ext>
            </a:extLst>
          </p:cNvPr>
          <p:cNvSpPr txBox="1"/>
          <p:nvPr/>
        </p:nvSpPr>
        <p:spPr>
          <a:xfrm>
            <a:off x="5575234" y="1397992"/>
            <a:ext cx="13360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>
                <a:solidFill>
                  <a:schemeClr val="bg1">
                    <a:lumMod val="75000"/>
                  </a:schemeClr>
                </a:solidFill>
              </a:rPr>
              <a:t>Product</a:t>
            </a:r>
            <a:endParaRPr lang="zh-CN" altLang="en-US" sz="24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6" name="箭头: 下 25">
            <a:extLst>
              <a:ext uri="{FF2B5EF4-FFF2-40B4-BE49-F238E27FC236}">
                <a16:creationId xmlns:a16="http://schemas.microsoft.com/office/drawing/2014/main" id="{04C50207-8943-48CB-AD3E-4941095855F9}"/>
              </a:ext>
            </a:extLst>
          </p:cNvPr>
          <p:cNvSpPr/>
          <p:nvPr/>
        </p:nvSpPr>
        <p:spPr>
          <a:xfrm rot="10800000">
            <a:off x="5951853" y="2508102"/>
            <a:ext cx="593767" cy="722300"/>
          </a:xfrm>
          <a:prstGeom prst="down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箭头: 下 26">
            <a:extLst>
              <a:ext uri="{FF2B5EF4-FFF2-40B4-BE49-F238E27FC236}">
                <a16:creationId xmlns:a16="http://schemas.microsoft.com/office/drawing/2014/main" id="{F1DD5818-A5C1-4261-8518-E5441E31CF22}"/>
              </a:ext>
            </a:extLst>
          </p:cNvPr>
          <p:cNvSpPr/>
          <p:nvPr/>
        </p:nvSpPr>
        <p:spPr>
          <a:xfrm>
            <a:off x="5958388" y="4578574"/>
            <a:ext cx="593767" cy="722300"/>
          </a:xfrm>
          <a:prstGeom prst="down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94C1DE8A-5BD0-4661-A908-9DA5A72A320E}"/>
              </a:ext>
            </a:extLst>
          </p:cNvPr>
          <p:cNvSpPr txBox="1"/>
          <p:nvPr/>
        </p:nvSpPr>
        <p:spPr>
          <a:xfrm>
            <a:off x="6545618" y="2748704"/>
            <a:ext cx="10117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Too big</a:t>
            </a:r>
            <a:endParaRPr lang="zh-CN" altLang="en-US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10A166C6-6A3D-424F-94E6-A069F06C2445}"/>
              </a:ext>
            </a:extLst>
          </p:cNvPr>
          <p:cNvSpPr txBox="1"/>
          <p:nvPr/>
        </p:nvSpPr>
        <p:spPr>
          <a:xfrm>
            <a:off x="6552155" y="4690940"/>
            <a:ext cx="14750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Too specific</a:t>
            </a:r>
            <a:endParaRPr lang="zh-CN" altLang="en-US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33DD3CC1-D94F-4794-AAD0-C630C59B0B4B}"/>
              </a:ext>
            </a:extLst>
          </p:cNvPr>
          <p:cNvSpPr/>
          <p:nvPr/>
        </p:nvSpPr>
        <p:spPr>
          <a:xfrm>
            <a:off x="4569918" y="3429000"/>
            <a:ext cx="3346704" cy="95097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>
                <a:solidFill>
                  <a:schemeClr val="accent1"/>
                </a:solidFill>
              </a:rPr>
              <a:t>Circuit Level</a:t>
            </a:r>
            <a:endParaRPr lang="zh-CN" altLang="en-US" sz="3600" b="1">
              <a:solidFill>
                <a:schemeClr val="accent1"/>
              </a:solidFill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5F67BEE0-5364-444B-8A19-331EEB05E137}"/>
              </a:ext>
            </a:extLst>
          </p:cNvPr>
          <p:cNvSpPr txBox="1"/>
          <p:nvPr/>
        </p:nvSpPr>
        <p:spPr>
          <a:xfrm>
            <a:off x="5478456" y="5499472"/>
            <a:ext cx="15536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>
                <a:solidFill>
                  <a:schemeClr val="bg1">
                    <a:lumMod val="50000"/>
                  </a:schemeClr>
                </a:solidFill>
              </a:rPr>
              <a:t>IC design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F87A56C1-8958-4086-8561-C9B9E3EB388F}"/>
              </a:ext>
            </a:extLst>
          </p:cNvPr>
          <p:cNvSpPr txBox="1"/>
          <p:nvPr/>
        </p:nvSpPr>
        <p:spPr>
          <a:xfrm>
            <a:off x="5049331" y="6068020"/>
            <a:ext cx="24118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>
                <a:solidFill>
                  <a:schemeClr val="bg1">
                    <a:lumMod val="75000"/>
                  </a:schemeClr>
                </a:solidFill>
              </a:rPr>
              <a:t>Semiconductor</a:t>
            </a:r>
            <a:endParaRPr lang="zh-CN" altLang="en-US" sz="24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5EF8499B-F048-46EB-8A0D-FB1EDAA19CE1}"/>
              </a:ext>
            </a:extLst>
          </p:cNvPr>
          <p:cNvSpPr txBox="1"/>
          <p:nvPr/>
        </p:nvSpPr>
        <p:spPr>
          <a:xfrm>
            <a:off x="9416043" y="2050714"/>
            <a:ext cx="13244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2400">
                <a:solidFill>
                  <a:schemeClr val="bg1">
                    <a:lumMod val="50000"/>
                  </a:schemeClr>
                </a:solidFill>
              </a:rPr>
              <a:t>Module</a:t>
            </a:r>
            <a:endParaRPr lang="zh-CN" altLang="en-US" sz="24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8F43AFAC-7307-4018-89C9-B824D1223C02}"/>
              </a:ext>
            </a:extLst>
          </p:cNvPr>
          <p:cNvSpPr txBox="1"/>
          <p:nvPr/>
        </p:nvSpPr>
        <p:spPr>
          <a:xfrm>
            <a:off x="8936521" y="1397992"/>
            <a:ext cx="23022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>
                <a:solidFill>
                  <a:schemeClr val="bg1">
                    <a:lumMod val="75000"/>
                  </a:schemeClr>
                </a:solidFill>
              </a:rPr>
              <a:t>Device on sale</a:t>
            </a:r>
            <a:endParaRPr lang="zh-CN" altLang="en-US" sz="24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5" name="箭头: 下 34">
            <a:extLst>
              <a:ext uri="{FF2B5EF4-FFF2-40B4-BE49-F238E27FC236}">
                <a16:creationId xmlns:a16="http://schemas.microsoft.com/office/drawing/2014/main" id="{633ED956-2C7E-4B9C-96EA-882E7D856B05}"/>
              </a:ext>
            </a:extLst>
          </p:cNvPr>
          <p:cNvSpPr/>
          <p:nvPr/>
        </p:nvSpPr>
        <p:spPr>
          <a:xfrm rot="10800000">
            <a:off x="9796215" y="2508102"/>
            <a:ext cx="593767" cy="722300"/>
          </a:xfrm>
          <a:prstGeom prst="down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箭头: 下 35">
            <a:extLst>
              <a:ext uri="{FF2B5EF4-FFF2-40B4-BE49-F238E27FC236}">
                <a16:creationId xmlns:a16="http://schemas.microsoft.com/office/drawing/2014/main" id="{C47E0EDB-3E58-4D1A-8C67-3738D2C834CD}"/>
              </a:ext>
            </a:extLst>
          </p:cNvPr>
          <p:cNvSpPr/>
          <p:nvPr/>
        </p:nvSpPr>
        <p:spPr>
          <a:xfrm>
            <a:off x="9802750" y="4578574"/>
            <a:ext cx="593767" cy="722300"/>
          </a:xfrm>
          <a:prstGeom prst="down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1AEC55B2-79D8-4802-BCD1-47B1BEB7B3C5}"/>
              </a:ext>
            </a:extLst>
          </p:cNvPr>
          <p:cNvSpPr txBox="1"/>
          <p:nvPr/>
        </p:nvSpPr>
        <p:spPr>
          <a:xfrm>
            <a:off x="10389980" y="2748704"/>
            <a:ext cx="1144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Too easy</a:t>
            </a:r>
            <a:endParaRPr lang="zh-CN" altLang="en-US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4A5C510B-1053-4098-A400-C9A309D5DBAD}"/>
              </a:ext>
            </a:extLst>
          </p:cNvPr>
          <p:cNvSpPr txBox="1"/>
          <p:nvPr/>
        </p:nvSpPr>
        <p:spPr>
          <a:xfrm>
            <a:off x="10396517" y="4690940"/>
            <a:ext cx="1159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Too hard</a:t>
            </a:r>
            <a:endParaRPr lang="zh-CN" altLang="en-US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4D59965C-DD14-4EEE-A537-6C2E456C5BA1}"/>
              </a:ext>
            </a:extLst>
          </p:cNvPr>
          <p:cNvSpPr/>
          <p:nvPr/>
        </p:nvSpPr>
        <p:spPr>
          <a:xfrm>
            <a:off x="8414280" y="3429000"/>
            <a:ext cx="3346704" cy="95097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>
                <a:solidFill>
                  <a:schemeClr val="accent1"/>
                </a:solidFill>
              </a:rPr>
              <a:t>Custom PCB</a:t>
            </a:r>
            <a:endParaRPr lang="zh-CN" altLang="en-US" sz="3600" b="1">
              <a:solidFill>
                <a:schemeClr val="accent1"/>
              </a:solidFill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1352DA10-3EB5-47C3-94DC-F510BC3DB629}"/>
              </a:ext>
            </a:extLst>
          </p:cNvPr>
          <p:cNvSpPr txBox="1"/>
          <p:nvPr/>
        </p:nvSpPr>
        <p:spPr>
          <a:xfrm>
            <a:off x="8587460" y="5499472"/>
            <a:ext cx="30243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>
                <a:solidFill>
                  <a:schemeClr val="bg1">
                    <a:lumMod val="50000"/>
                  </a:schemeClr>
                </a:solidFill>
              </a:rPr>
              <a:t>Discrete transistors</a:t>
            </a: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CBC1EA63-13FE-4D24-9F0E-5D7276EA7856}"/>
              </a:ext>
            </a:extLst>
          </p:cNvPr>
          <p:cNvSpPr txBox="1"/>
          <p:nvPr/>
        </p:nvSpPr>
        <p:spPr>
          <a:xfrm>
            <a:off x="8356820" y="6068020"/>
            <a:ext cx="34856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>
                <a:solidFill>
                  <a:schemeClr val="bg1">
                    <a:lumMod val="75000"/>
                  </a:schemeClr>
                </a:solidFill>
              </a:rPr>
              <a:t>Fricking vacuum tubes</a:t>
            </a:r>
            <a:endParaRPr lang="zh-CN" altLang="en-US" sz="240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00075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7B0DAD2-2942-46FE-A1A6-958C48DC94E1}"/>
              </a:ext>
            </a:extLst>
          </p:cNvPr>
          <p:cNvSpPr txBox="1"/>
          <p:nvPr/>
        </p:nvSpPr>
        <p:spPr>
          <a:xfrm>
            <a:off x="623455" y="421575"/>
            <a:ext cx="49988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/>
              <a:t>Example: Power Supply</a:t>
            </a:r>
            <a:endParaRPr lang="zh-CN" altLang="en-US" sz="3200" b="1"/>
          </a:p>
        </p:txBody>
      </p:sp>
      <p:pic>
        <p:nvPicPr>
          <p:cNvPr id="42" name="图片 41">
            <a:extLst>
              <a:ext uri="{FF2B5EF4-FFF2-40B4-BE49-F238E27FC236}">
                <a16:creationId xmlns:a16="http://schemas.microsoft.com/office/drawing/2014/main" id="{AD94676A-AB35-4040-B782-5647E00BFE7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23455" y="1256344"/>
            <a:ext cx="7063740" cy="4031936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CDCF3C03-83BD-4228-8384-99BDDE890D9A}"/>
              </a:ext>
            </a:extLst>
          </p:cNvPr>
          <p:cNvSpPr txBox="1"/>
          <p:nvPr/>
        </p:nvSpPr>
        <p:spPr>
          <a:xfrm>
            <a:off x="640387" y="5601656"/>
            <a:ext cx="702987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>
                <a:solidFill>
                  <a:schemeClr val="accent1"/>
                </a:solidFill>
              </a:rPr>
              <a:t>1kW Bidirectional Isolated DC/DC Converter</a:t>
            </a:r>
          </a:p>
          <a:p>
            <a:pPr algn="ctr"/>
            <a:r>
              <a:rPr lang="en-US" altLang="zh-CN" sz="2400">
                <a:solidFill>
                  <a:schemeClr val="accent1"/>
                </a:solidFill>
              </a:rPr>
              <a:t>2024 czy, zhl, pjb, gan</a:t>
            </a:r>
            <a:endParaRPr lang="zh-CN" altLang="en-US" sz="2400">
              <a:solidFill>
                <a:schemeClr val="accent1"/>
              </a:solidFill>
            </a:endParaRPr>
          </a:p>
        </p:txBody>
      </p: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B4204B08-E0ED-4847-8106-0A414FD323AC}"/>
              </a:ext>
            </a:extLst>
          </p:cNvPr>
          <p:cNvCxnSpPr>
            <a:cxnSpLocks/>
          </p:cNvCxnSpPr>
          <p:nvPr/>
        </p:nvCxnSpPr>
        <p:spPr>
          <a:xfrm flipH="1">
            <a:off x="4030980" y="4046220"/>
            <a:ext cx="4145280" cy="0"/>
          </a:xfrm>
          <a:prstGeom prst="straightConnector1">
            <a:avLst/>
          </a:prstGeom>
          <a:ln w="762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箭头连接符 42">
            <a:extLst>
              <a:ext uri="{FF2B5EF4-FFF2-40B4-BE49-F238E27FC236}">
                <a16:creationId xmlns:a16="http://schemas.microsoft.com/office/drawing/2014/main" id="{C838E971-1B74-40CE-BE19-654281996096}"/>
              </a:ext>
            </a:extLst>
          </p:cNvPr>
          <p:cNvCxnSpPr>
            <a:cxnSpLocks/>
          </p:cNvCxnSpPr>
          <p:nvPr/>
        </p:nvCxnSpPr>
        <p:spPr>
          <a:xfrm flipH="1">
            <a:off x="6030685" y="2336140"/>
            <a:ext cx="2145575" cy="0"/>
          </a:xfrm>
          <a:prstGeom prst="straightConnector1">
            <a:avLst/>
          </a:prstGeom>
          <a:ln w="762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箭头连接符 43">
            <a:extLst>
              <a:ext uri="{FF2B5EF4-FFF2-40B4-BE49-F238E27FC236}">
                <a16:creationId xmlns:a16="http://schemas.microsoft.com/office/drawing/2014/main" id="{AD77C0E3-812E-4772-887F-846EEA241F3B}"/>
              </a:ext>
            </a:extLst>
          </p:cNvPr>
          <p:cNvCxnSpPr>
            <a:cxnSpLocks/>
          </p:cNvCxnSpPr>
          <p:nvPr/>
        </p:nvCxnSpPr>
        <p:spPr>
          <a:xfrm flipH="1">
            <a:off x="4590505" y="3140012"/>
            <a:ext cx="3585755" cy="0"/>
          </a:xfrm>
          <a:prstGeom prst="straightConnector1">
            <a:avLst/>
          </a:prstGeom>
          <a:ln w="762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152D769F-8BEF-409E-8DB1-2746926150B2}"/>
              </a:ext>
            </a:extLst>
          </p:cNvPr>
          <p:cNvSpPr txBox="1"/>
          <p:nvPr/>
        </p:nvSpPr>
        <p:spPr>
          <a:xfrm>
            <a:off x="8524240" y="1859348"/>
            <a:ext cx="32683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/>
              <a:t>Circuits based on </a:t>
            </a:r>
          </a:p>
          <a:p>
            <a:r>
              <a:rPr lang="en-US" altLang="zh-CN" sz="2400"/>
              <a:t>discrete components</a:t>
            </a:r>
            <a:endParaRPr lang="zh-CN" altLang="en-US" sz="2400"/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E739D7BF-FD63-4930-B49E-23AB0A5C621B}"/>
              </a:ext>
            </a:extLst>
          </p:cNvPr>
          <p:cNvSpPr txBox="1"/>
          <p:nvPr/>
        </p:nvSpPr>
        <p:spPr>
          <a:xfrm>
            <a:off x="8524240" y="2911456"/>
            <a:ext cx="29300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/>
              <a:t>Planer transformer</a:t>
            </a:r>
            <a:endParaRPr lang="zh-CN" altLang="en-US" sz="2400"/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F926AC6A-4541-4276-A0FB-8658CBFEC747}"/>
              </a:ext>
            </a:extLst>
          </p:cNvPr>
          <p:cNvSpPr txBox="1"/>
          <p:nvPr/>
        </p:nvSpPr>
        <p:spPr>
          <a:xfrm>
            <a:off x="8524240" y="3815343"/>
            <a:ext cx="36395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/>
              <a:t>Dazzling DSP controller</a:t>
            </a:r>
            <a:endParaRPr lang="zh-CN" altLang="en-US" sz="2400"/>
          </a:p>
        </p:txBody>
      </p:sp>
      <p:cxnSp>
        <p:nvCxnSpPr>
          <p:cNvPr id="47" name="直接箭头连接符 46">
            <a:extLst>
              <a:ext uri="{FF2B5EF4-FFF2-40B4-BE49-F238E27FC236}">
                <a16:creationId xmlns:a16="http://schemas.microsoft.com/office/drawing/2014/main" id="{4412DE23-6B3E-4E4E-A087-B59F85DC71AE}"/>
              </a:ext>
            </a:extLst>
          </p:cNvPr>
          <p:cNvCxnSpPr>
            <a:cxnSpLocks/>
          </p:cNvCxnSpPr>
          <p:nvPr/>
        </p:nvCxnSpPr>
        <p:spPr>
          <a:xfrm flipH="1">
            <a:off x="4155324" y="4875671"/>
            <a:ext cx="4020936" cy="0"/>
          </a:xfrm>
          <a:prstGeom prst="straightConnector1">
            <a:avLst/>
          </a:prstGeom>
          <a:ln w="762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文本框 49">
            <a:extLst>
              <a:ext uri="{FF2B5EF4-FFF2-40B4-BE49-F238E27FC236}">
                <a16:creationId xmlns:a16="http://schemas.microsoft.com/office/drawing/2014/main" id="{E3BBB684-C805-4783-B37F-E266EB761E14}"/>
              </a:ext>
            </a:extLst>
          </p:cNvPr>
          <p:cNvSpPr txBox="1"/>
          <p:nvPr/>
        </p:nvSpPr>
        <p:spPr>
          <a:xfrm>
            <a:off x="8524240" y="4460172"/>
            <a:ext cx="283000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/>
              <a:t>A combination of </a:t>
            </a:r>
          </a:p>
          <a:p>
            <a:r>
              <a:rPr lang="en-US" altLang="zh-CN" sz="2400"/>
              <a:t>dozens of ICs</a:t>
            </a:r>
            <a:endParaRPr lang="zh-CN" altLang="en-US" sz="2400"/>
          </a:p>
        </p:txBody>
      </p:sp>
    </p:spTree>
    <p:extLst>
      <p:ext uri="{BB962C8B-B14F-4D97-AF65-F5344CB8AC3E}">
        <p14:creationId xmlns:p14="http://schemas.microsoft.com/office/powerpoint/2010/main" val="19670373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7B0DAD2-2942-46FE-A1A6-958C48DC94E1}"/>
              </a:ext>
            </a:extLst>
          </p:cNvPr>
          <p:cNvSpPr txBox="1"/>
          <p:nvPr/>
        </p:nvSpPr>
        <p:spPr>
          <a:xfrm>
            <a:off x="623455" y="421575"/>
            <a:ext cx="65173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/>
              <a:t>Example: Embedded Hardware</a:t>
            </a:r>
            <a:endParaRPr lang="zh-CN" altLang="en-US" sz="3200" b="1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DCF3C03-83BD-4228-8384-99BDDE890D9A}"/>
              </a:ext>
            </a:extLst>
          </p:cNvPr>
          <p:cNvSpPr txBox="1"/>
          <p:nvPr/>
        </p:nvSpPr>
        <p:spPr>
          <a:xfrm>
            <a:off x="2207830" y="5599325"/>
            <a:ext cx="33486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b="1">
                <a:solidFill>
                  <a:schemeClr val="accent1"/>
                </a:solidFill>
              </a:rPr>
              <a:t>AR-Track</a:t>
            </a:r>
          </a:p>
          <a:p>
            <a:pPr algn="ctr"/>
            <a:r>
              <a:rPr lang="en-US" altLang="zh-CN" sz="2400">
                <a:solidFill>
                  <a:schemeClr val="accent1"/>
                </a:solidFill>
              </a:rPr>
              <a:t>2023-2024, Bowen Ye</a:t>
            </a:r>
            <a:endParaRPr lang="zh-CN" altLang="en-US" sz="2400">
              <a:solidFill>
                <a:schemeClr val="accent1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3EB25B0-0CC2-4E48-9235-9730C0C05C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126" y="1332753"/>
            <a:ext cx="5950017" cy="4192493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F0E152ED-A516-4DC9-A563-26CA51E08C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5066" y="1006350"/>
            <a:ext cx="4246039" cy="5661385"/>
          </a:xfrm>
          <a:prstGeom prst="rect">
            <a:avLst/>
          </a:prstGeom>
        </p:spPr>
      </p:pic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E999BAC5-2CD0-4110-A7B2-AF5AAE721D53}"/>
              </a:ext>
            </a:extLst>
          </p:cNvPr>
          <p:cNvCxnSpPr>
            <a:cxnSpLocks/>
          </p:cNvCxnSpPr>
          <p:nvPr/>
        </p:nvCxnSpPr>
        <p:spPr>
          <a:xfrm>
            <a:off x="10094686" y="863600"/>
            <a:ext cx="0" cy="2565399"/>
          </a:xfrm>
          <a:prstGeom prst="straightConnector1">
            <a:avLst/>
          </a:prstGeom>
          <a:ln w="762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F87759E7-AC76-428F-9A65-BB629FE2B7BB}"/>
              </a:ext>
            </a:extLst>
          </p:cNvPr>
          <p:cNvSpPr txBox="1"/>
          <p:nvPr/>
        </p:nvSpPr>
        <p:spPr>
          <a:xfrm>
            <a:off x="9638471" y="330560"/>
            <a:ext cx="9124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/>
              <a:t>PCBs</a:t>
            </a:r>
            <a:endParaRPr lang="zh-CN" altLang="en-US" sz="240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84C76804-4A30-4E6A-BDDF-BD9EDF3094F9}"/>
              </a:ext>
            </a:extLst>
          </p:cNvPr>
          <p:cNvSpPr txBox="1"/>
          <p:nvPr/>
        </p:nvSpPr>
        <p:spPr>
          <a:xfrm>
            <a:off x="2332575" y="6365901"/>
            <a:ext cx="30991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>
                <a:solidFill>
                  <a:schemeClr val="accent1"/>
                </a:solidFill>
              </a:rPr>
              <a:t>https://github.com/AAAAyl0n/AR-Track</a:t>
            </a:r>
            <a:endParaRPr lang="zh-CN" altLang="en-US" sz="120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04525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7B0DAD2-2942-46FE-A1A6-958C48DC94E1}"/>
              </a:ext>
            </a:extLst>
          </p:cNvPr>
          <p:cNvSpPr txBox="1"/>
          <p:nvPr/>
        </p:nvSpPr>
        <p:spPr>
          <a:xfrm>
            <a:off x="623455" y="421575"/>
            <a:ext cx="45175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/>
              <a:t>Example: Crazy Ideas</a:t>
            </a:r>
            <a:endParaRPr lang="zh-CN" altLang="en-US" sz="3200" b="1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95A9D8C-E48B-436C-ADB6-3B4C9E1AE44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022"/>
          <a:stretch/>
        </p:blipFill>
        <p:spPr>
          <a:xfrm>
            <a:off x="6587046" y="864326"/>
            <a:ext cx="5179619" cy="565119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C03A9E1-8FB2-40EF-95A3-CADD48DC7DE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62" r="26187"/>
          <a:stretch/>
        </p:blipFill>
        <p:spPr>
          <a:xfrm>
            <a:off x="1241679" y="1268552"/>
            <a:ext cx="4854321" cy="406857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E7DCE2EF-B876-43EC-A420-B9EBCC817E6D}"/>
              </a:ext>
            </a:extLst>
          </p:cNvPr>
          <p:cNvSpPr txBox="1"/>
          <p:nvPr/>
        </p:nvSpPr>
        <p:spPr>
          <a:xfrm>
            <a:off x="2378806" y="5599325"/>
            <a:ext cx="30066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b="1">
                <a:solidFill>
                  <a:schemeClr val="accent1"/>
                </a:solidFill>
              </a:rPr>
              <a:t>60kV 100W Xray</a:t>
            </a:r>
          </a:p>
          <a:p>
            <a:pPr algn="ctr"/>
            <a:r>
              <a:rPr lang="en-US" altLang="zh-CN" sz="2400">
                <a:solidFill>
                  <a:schemeClr val="accent1"/>
                </a:solidFill>
              </a:rPr>
              <a:t>2022, Zhiyang Tsao</a:t>
            </a:r>
            <a:endParaRPr lang="zh-CN" altLang="en-US" sz="2400">
              <a:solidFill>
                <a:schemeClr val="accent1"/>
              </a:solidFill>
            </a:endParaRPr>
          </a:p>
        </p:txBody>
      </p: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3796998A-0EC7-4B6F-BC9F-113E925609FE}"/>
              </a:ext>
            </a:extLst>
          </p:cNvPr>
          <p:cNvCxnSpPr>
            <a:cxnSpLocks/>
          </p:cNvCxnSpPr>
          <p:nvPr/>
        </p:nvCxnSpPr>
        <p:spPr>
          <a:xfrm flipH="1">
            <a:off x="4422944" y="4221479"/>
            <a:ext cx="847634" cy="0"/>
          </a:xfrm>
          <a:prstGeom prst="straightConnector1">
            <a:avLst/>
          </a:prstGeom>
          <a:ln w="762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BE6530B6-B301-485D-8FB9-81C0B8E621B9}"/>
              </a:ext>
            </a:extLst>
          </p:cNvPr>
          <p:cNvCxnSpPr>
            <a:cxnSpLocks/>
          </p:cNvCxnSpPr>
          <p:nvPr/>
        </p:nvCxnSpPr>
        <p:spPr>
          <a:xfrm flipH="1">
            <a:off x="3568782" y="2209800"/>
            <a:ext cx="313352" cy="548639"/>
          </a:xfrm>
          <a:prstGeom prst="straightConnector1">
            <a:avLst/>
          </a:prstGeom>
          <a:ln w="762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12921991-ABA9-46CB-AD05-B77881445DA7}"/>
              </a:ext>
            </a:extLst>
          </p:cNvPr>
          <p:cNvCxnSpPr>
            <a:cxnSpLocks/>
          </p:cNvCxnSpPr>
          <p:nvPr/>
        </p:nvCxnSpPr>
        <p:spPr>
          <a:xfrm>
            <a:off x="2378806" y="2781301"/>
            <a:ext cx="283826" cy="666316"/>
          </a:xfrm>
          <a:prstGeom prst="straightConnector1">
            <a:avLst/>
          </a:prstGeom>
          <a:ln w="762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71896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7B0DAD2-2942-46FE-A1A6-958C48DC94E1}"/>
              </a:ext>
            </a:extLst>
          </p:cNvPr>
          <p:cNvSpPr txBox="1"/>
          <p:nvPr/>
        </p:nvSpPr>
        <p:spPr>
          <a:xfrm>
            <a:off x="623455" y="421575"/>
            <a:ext cx="44328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/>
              <a:t>Passive Components</a:t>
            </a:r>
            <a:endParaRPr lang="zh-CN" altLang="en-US" sz="3200" b="1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887FD71-C6E9-4655-B7A9-B3D5E7474EF5}"/>
              </a:ext>
            </a:extLst>
          </p:cNvPr>
          <p:cNvSpPr txBox="1"/>
          <p:nvPr/>
        </p:nvSpPr>
        <p:spPr>
          <a:xfrm>
            <a:off x="995680" y="1310708"/>
            <a:ext cx="104724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/>
              <a:t>Passive = 	It only receives energy / it needs no auxiliary supply /</a:t>
            </a:r>
          </a:p>
          <a:p>
            <a:r>
              <a:rPr lang="en-US" altLang="zh-CN" sz="2400"/>
              <a:t>		it is incapable of power gain</a:t>
            </a:r>
            <a:endParaRPr lang="zh-CN" altLang="en-US" sz="240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981A49D-4797-42AC-ACE2-EE0C29DC38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6852" y="2141705"/>
            <a:ext cx="3063240" cy="306324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2723B51-C5A5-4C5B-B6E5-5888A66BD4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872" y="2296645"/>
            <a:ext cx="2753360" cy="275336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C6D957C6-1B45-4C59-A449-8677A70BC5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2431" y="2177308"/>
            <a:ext cx="3147060" cy="314706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52E65993-E13A-4820-BAFF-5DD7F250DA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8260" y="2473175"/>
            <a:ext cx="2400300" cy="2400300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B91098E3-7A93-4D47-AA3F-EDA3AA5E2D80}"/>
              </a:ext>
            </a:extLst>
          </p:cNvPr>
          <p:cNvSpPr txBox="1"/>
          <p:nvPr/>
        </p:nvSpPr>
        <p:spPr>
          <a:xfrm>
            <a:off x="1195407" y="5204945"/>
            <a:ext cx="204229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600" b="1">
                <a:solidFill>
                  <a:schemeClr val="accent1"/>
                </a:solidFill>
              </a:rPr>
              <a:t>Resistor</a:t>
            </a:r>
          </a:p>
          <a:p>
            <a:pPr algn="ctr"/>
            <a:r>
              <a:rPr lang="zh-CN" altLang="en-US" sz="3600">
                <a:solidFill>
                  <a:schemeClr val="accent1"/>
                </a:solidFill>
              </a:rPr>
              <a:t>电阻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2AAB2CF9-2E0F-4B30-8186-716CB7D21B4E}"/>
              </a:ext>
            </a:extLst>
          </p:cNvPr>
          <p:cNvSpPr txBox="1"/>
          <p:nvPr/>
        </p:nvSpPr>
        <p:spPr>
          <a:xfrm>
            <a:off x="3704175" y="5211128"/>
            <a:ext cx="239257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>
                <a:solidFill>
                  <a:schemeClr val="accent1"/>
                </a:solidFill>
              </a:rPr>
              <a:t>Capacitor</a:t>
            </a:r>
          </a:p>
          <a:p>
            <a:pPr algn="ctr"/>
            <a:r>
              <a:rPr lang="zh-CN" altLang="en-US" sz="3600">
                <a:solidFill>
                  <a:schemeClr val="accent1"/>
                </a:solidFill>
              </a:rPr>
              <a:t>电容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FB8F56D5-E079-4411-A200-F627061787A0}"/>
              </a:ext>
            </a:extLst>
          </p:cNvPr>
          <p:cNvSpPr txBox="1"/>
          <p:nvPr/>
        </p:nvSpPr>
        <p:spPr>
          <a:xfrm>
            <a:off x="6577151" y="5206005"/>
            <a:ext cx="217194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>
                <a:solidFill>
                  <a:schemeClr val="accent1"/>
                </a:solidFill>
              </a:rPr>
              <a:t>Inductor</a:t>
            </a:r>
          </a:p>
          <a:p>
            <a:pPr algn="ctr"/>
            <a:r>
              <a:rPr lang="zh-CN" altLang="en-US" sz="3600">
                <a:solidFill>
                  <a:schemeClr val="accent1"/>
                </a:solidFill>
              </a:rPr>
              <a:t>电感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6FE4F175-6F59-4B6E-B13B-95EF3A581C17}"/>
              </a:ext>
            </a:extLst>
          </p:cNvPr>
          <p:cNvSpPr txBox="1"/>
          <p:nvPr/>
        </p:nvSpPr>
        <p:spPr>
          <a:xfrm>
            <a:off x="9243812" y="5258052"/>
            <a:ext cx="215591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>
                <a:solidFill>
                  <a:schemeClr val="accent1"/>
                </a:solidFill>
              </a:rPr>
              <a:t>Antenna</a:t>
            </a:r>
          </a:p>
          <a:p>
            <a:pPr algn="ctr"/>
            <a:r>
              <a:rPr lang="zh-CN" altLang="en-US" sz="3600">
                <a:solidFill>
                  <a:schemeClr val="accent1"/>
                </a:solidFill>
              </a:rPr>
              <a:t>天线</a:t>
            </a:r>
          </a:p>
        </p:txBody>
      </p:sp>
    </p:spTree>
    <p:extLst>
      <p:ext uri="{BB962C8B-B14F-4D97-AF65-F5344CB8AC3E}">
        <p14:creationId xmlns:p14="http://schemas.microsoft.com/office/powerpoint/2010/main" val="37215404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7B0DAD2-2942-46FE-A1A6-958C48DC94E1}"/>
              </a:ext>
            </a:extLst>
          </p:cNvPr>
          <p:cNvSpPr txBox="1"/>
          <p:nvPr/>
        </p:nvSpPr>
        <p:spPr>
          <a:xfrm>
            <a:off x="623455" y="421575"/>
            <a:ext cx="18371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/>
              <a:t>Resistor</a:t>
            </a:r>
            <a:endParaRPr lang="zh-CN" altLang="en-US" sz="3200" b="1"/>
          </a:p>
        </p:txBody>
      </p:sp>
    </p:spTree>
    <p:extLst>
      <p:ext uri="{BB962C8B-B14F-4D97-AF65-F5344CB8AC3E}">
        <p14:creationId xmlns:p14="http://schemas.microsoft.com/office/powerpoint/2010/main" val="39245994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</TotalTime>
  <Words>221</Words>
  <Application>Microsoft Office PowerPoint</Application>
  <PresentationFormat>宽屏</PresentationFormat>
  <Paragraphs>68</Paragraphs>
  <Slides>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2" baseType="lpstr">
      <vt:lpstr>微软雅黑</vt:lpstr>
      <vt:lpstr>Arial</vt:lpstr>
      <vt:lpstr>Office 主题​​</vt:lpstr>
      <vt:lpstr>Introduction &amp; Passive Components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Pieski Tsao</dc:creator>
  <cp:lastModifiedBy>Pieski Tsao</cp:lastModifiedBy>
  <cp:revision>50</cp:revision>
  <dcterms:created xsi:type="dcterms:W3CDTF">2024-03-30T13:51:58Z</dcterms:created>
  <dcterms:modified xsi:type="dcterms:W3CDTF">2024-03-30T14:48:09Z</dcterms:modified>
</cp:coreProperties>
</file>